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62E0AC-4741-40BB-9830-6B586CEE4DE1}">
  <a:tblStyle styleId="{7762E0AC-4741-40BB-9830-6B586CEE4DE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hGYvgsqbXTpvNOkEbyhqfAS6gcTQQ65LyRkV2SQtJ_k/view" TargetMode="External"/><Relationship Id="rId11" Type="http://schemas.openxmlformats.org/officeDocument/2006/relationships/image" Target="../media/image1.png"/><Relationship Id="rId10" Type="http://schemas.openxmlformats.org/officeDocument/2006/relationships/hyperlink" Target="https://www.youtube.com/watch?v=-kv7lF-JB8o&amp;t=429s" TargetMode="External"/><Relationship Id="rId9" Type="http://schemas.openxmlformats.org/officeDocument/2006/relationships/hyperlink" Target="https://docs.google.com/presentation/d/1SJZRei3C4W-C5AFeUgUmTBFEMrvNE5enu1of5iusRWE/view" TargetMode="External"/><Relationship Id="rId5" Type="http://schemas.openxmlformats.org/officeDocument/2006/relationships/hyperlink" Target="https://docs.google.com/presentation/d/1SJZRei3C4W-C5AFeUgUmTBFEMrvNE5enu1of5iusRWE/view" TargetMode="External"/><Relationship Id="rId6" Type="http://schemas.openxmlformats.org/officeDocument/2006/relationships/hyperlink" Target="https://docs.google.com/presentation/d/13tWaZIts9TfD1ZVwQ7oLdWqWojd3O4ZdOLMi-9-KSTM/view" TargetMode="External"/><Relationship Id="rId7" Type="http://schemas.openxmlformats.org/officeDocument/2006/relationships/hyperlink" Target="https://docs.google.com/presentation/d/1Rh9moSKbXvWLOIxT5kf2dUUujZpwXzpy7ujAvYSfA6U/view" TargetMode="External"/><Relationship Id="rId8" Type="http://schemas.openxmlformats.org/officeDocument/2006/relationships/hyperlink" Target="https://docs.google.com/presentation/d/1hGYvgsqbXTpvNOkEbyhqfAS6gcTQQ65LyRkV2SQtJ_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QhDWOzfQHseF71l_2KjvhtdmPV5qKjXRYfANE4FfOVM/view" TargetMode="External"/><Relationship Id="rId5"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{7762E0AC-4741-40BB-9830-6B586CEE4DE1}</a:tableStyleId>
              </a:tblPr>
              <a:tblGrid>
                <a:gridCol w="1458775"/>
                <a:gridCol w="3684800"/>
                <a:gridCol w="3910450"/>
              </a:tblGrid>
              <a:tr h="296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The Transcontinental Railroad</a:t>
                      </a:r>
                      <a:endParaRPr b="1" sz="1300">
                        <a:latin typeface="Inter"/>
                        <a:ea typeface="Inter"/>
                        <a:cs typeface="Inter"/>
                        <a:sym typeface="Inter"/>
                      </a:endParaRPr>
                    </a:p>
                  </a:txBody>
                  <a:tcPr marT="91425" marB="91425" marR="91425" marL="91425"/>
                </a:tc>
                <a:tc hMerge="1"/>
              </a:tr>
              <a:tr h="4328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How did Manifest Destiny shape both U.S. </a:t>
                      </a:r>
                      <a:r>
                        <a:rPr lang="en" sz="1200">
                          <a:latin typeface="Inter"/>
                          <a:ea typeface="Inter"/>
                          <a:cs typeface="Inter"/>
                          <a:sym typeface="Inter"/>
                        </a:rPr>
                        <a:t>immigration</a:t>
                      </a:r>
                      <a:r>
                        <a:rPr lang="en" sz="1200">
                          <a:latin typeface="Inter"/>
                          <a:ea typeface="Inter"/>
                          <a:cs typeface="Inter"/>
                          <a:sym typeface="Inter"/>
                        </a:rPr>
                        <a:t> patterns and the government’s role in westward expansion?</a:t>
                      </a:r>
                      <a:endParaRPr sz="1200">
                        <a:latin typeface="Inter"/>
                        <a:ea typeface="Inter"/>
                        <a:cs typeface="Inter"/>
                        <a:sym typeface="Inter"/>
                      </a:endParaRPr>
                    </a:p>
                  </a:txBody>
                  <a:tcPr marT="91425" marB="91425" marR="91425" marL="91425"/>
                </a:tc>
                <a:tc hMerge="1"/>
              </a:tr>
              <a:tr h="432850">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Causation</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8201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u="sng">
                          <a:solidFill>
                            <a:schemeClr val="accent5"/>
                          </a:solidFill>
                          <a:latin typeface="Inter"/>
                          <a:ea typeface="Inter"/>
                          <a:cs typeface="Inter"/>
                          <a:sym typeface="Inter"/>
                          <a:hlinkClick r:id="rId4">
                            <a:extLst>
                              <a:ext uri="{A12FA001-AC4F-418D-AE19-62706E023703}">
                                <ahyp:hlinkClr val="tx"/>
                              </a:ext>
                            </a:extLst>
                          </a:hlinkClick>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The Transcontinental Student Worksheet + Exemplars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1007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Transcontinental</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Quickwrite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201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8"/>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003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LAUNCH</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None/>
                      </a:pPr>
                      <a:r>
                        <a:rPr lang="en" sz="1200">
                          <a:solidFill>
                            <a:schemeClr val="dk1"/>
                          </a:solidFill>
                          <a:latin typeface="Inter"/>
                          <a:ea typeface="Inter"/>
                          <a:cs typeface="Inter"/>
                          <a:sym typeface="Inter"/>
                        </a:rPr>
                        <a:t>Introduce basic background of the people who constructed the first transcontinental railroad with a podcast. Students will follow the transcript on pages 1-2 of </a:t>
                      </a:r>
                      <a:r>
                        <a:rPr lang="en" sz="1200" u="sng">
                          <a:solidFill>
                            <a:schemeClr val="hlink"/>
                          </a:solidFill>
                          <a:latin typeface="Inter"/>
                          <a:ea typeface="Inter"/>
                          <a:cs typeface="Inter"/>
                          <a:sym typeface="Inter"/>
                          <a:hlinkClick r:id="rId9"/>
                        </a:rPr>
                        <a:t>The Transcontinental Railroad Student Worksheet</a:t>
                      </a:r>
                      <a:r>
                        <a:rPr lang="en" sz="1200">
                          <a:solidFill>
                            <a:schemeClr val="dk1"/>
                          </a:solidFill>
                          <a:latin typeface="Inter"/>
                          <a:ea typeface="Inter"/>
                          <a:cs typeface="Inter"/>
                          <a:sym typeface="Inter"/>
                        </a:rPr>
                        <a:t> and answer the questions on page 3.</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73925">
                <a:tc vMerge="1"/>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Hand out student worksheet</a:t>
                      </a:r>
                      <a:endParaRPr sz="1200">
                        <a:solidFill>
                          <a:srgbClr val="000000"/>
                        </a:solidFill>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u="sng">
                          <a:solidFill>
                            <a:schemeClr val="hlink"/>
                          </a:solidFill>
                          <a:latin typeface="Inter"/>
                          <a:ea typeface="Inter"/>
                          <a:cs typeface="Inter"/>
                          <a:sym typeface="Inter"/>
                          <a:hlinkClick r:id="rId10"/>
                        </a:rPr>
                        <a:t>Play podcast </a:t>
                      </a:r>
                      <a:r>
                        <a:rPr lang="en" sz="1200">
                          <a:solidFill>
                            <a:srgbClr val="000000"/>
                          </a:solidFill>
                          <a:latin typeface="Inter"/>
                          <a:ea typeface="Inter"/>
                          <a:cs typeface="Inter"/>
                          <a:sym typeface="Inter"/>
                        </a:rPr>
                        <a:t>for students (Begin at 7:09, End at 15:41)</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Discuss questions and provide vocabulary support</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c>
                  <a:txBody>
                    <a:bodyPr/>
                    <a:lstStyle/>
                    <a:p>
                      <a:pPr indent="0" lvl="0" marL="0" rtl="0" algn="ctr">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spcBef>
                          <a:spcPts val="0"/>
                        </a:spcBef>
                        <a:spcAft>
                          <a:spcPts val="0"/>
                        </a:spcAft>
                        <a:buSzPts val="1200"/>
                        <a:buFont typeface="Inter"/>
                        <a:buAutoNum type="arabicPeriod"/>
                      </a:pPr>
                      <a:r>
                        <a:rPr lang="en" sz="1200">
                          <a:latin typeface="Inter"/>
                          <a:ea typeface="Inter"/>
                          <a:cs typeface="Inter"/>
                          <a:sym typeface="Inter"/>
                        </a:rPr>
                        <a:t>Listen to podcast</a:t>
                      </a:r>
                      <a:endParaRPr sz="1200">
                        <a:latin typeface="Inter"/>
                        <a:ea typeface="Inter"/>
                        <a:cs typeface="Inter"/>
                        <a:sym typeface="Inter"/>
                      </a:endParaRPr>
                    </a:p>
                    <a:p>
                      <a:pPr indent="-304800" lvl="0" marL="4572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worksheet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solidFill>
                      <a:srgbClr val="FFFFFF"/>
                    </a:solidFill>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{7762E0AC-4741-40BB-9830-6B586CEE4DE1}</a:tableStyleId>
              </a:tblPr>
              <a:tblGrid>
                <a:gridCol w="1458775"/>
                <a:gridCol w="3684800"/>
                <a:gridCol w="3910450"/>
              </a:tblGrid>
              <a:tr h="3261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4: The Transcontinental Railroad - Continued</a:t>
                      </a:r>
                      <a:endParaRPr b="1" sz="1300">
                        <a:solidFill>
                          <a:schemeClr val="dk1"/>
                        </a:solidFill>
                        <a:latin typeface="Inter"/>
                        <a:ea typeface="Inter"/>
                        <a:cs typeface="Inter"/>
                        <a:sym typeface="Inter"/>
                      </a:endParaRPr>
                    </a:p>
                  </a:txBody>
                  <a:tcPr marT="91425" marB="91425" marR="91425" marL="91425"/>
                </a:tc>
                <a:tc hMerge="1"/>
              </a:tr>
              <a:tr h="7527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reading a primary source about the Chinese immigrant experience in America. They will begin by using the Rainbow Highlight strategy to identify several components of the text. Consider a collective, partner, or individual approach to the initial reading and highlighting. Then, they will answer a few comprehension and analysis questions. </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85235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Determine approach (collective, partner, individual)</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Provide directions and expectations</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latin typeface="Inter"/>
                          <a:ea typeface="Inter"/>
                          <a:cs typeface="Inter"/>
                          <a:sym typeface="Inter"/>
                        </a:rPr>
                        <a:t>Support students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Read the primary source</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Highlight components according to the key</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questions</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21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4"/>
                        </a:rPr>
                        <a:t>Unit 8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527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8</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8</a:t>
                      </a:r>
                      <a:r>
                        <a:rPr lang="en" sz="1200">
                          <a:latin typeface="Inter"/>
                          <a:ea typeface="Inter"/>
                          <a:cs typeface="Inter"/>
                          <a:sym typeface="Inter"/>
                        </a:rPr>
                        <a:t>: </a:t>
                      </a:r>
                      <a:r>
                        <a:rPr lang="en" sz="1200">
                          <a:solidFill>
                            <a:srgbClr val="000000"/>
                          </a:solidFill>
                          <a:latin typeface="Inter"/>
                          <a:ea typeface="Inter"/>
                          <a:cs typeface="Inter"/>
                          <a:sym typeface="Inter"/>
                        </a:rPr>
                        <a:t>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6962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7.59 Evaluate the reasons for Asian and European immigration to the United States, the political, social and economic opportunities and challenges faced by Asian and European immigrants, and the ways individuals demonstrated resilience between 1800-1877.</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Sectional Tensions (1820-1860): Daily Lesson Plan (60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5">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